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449" r:id="rId6"/>
    <p:sldId id="460" r:id="rId7"/>
    <p:sldId id="456" r:id="rId8"/>
    <p:sldId id="457" r:id="rId9"/>
    <p:sldId id="458" r:id="rId10"/>
    <p:sldId id="463" r:id="rId11"/>
    <p:sldId id="461" r:id="rId12"/>
    <p:sldId id="462" r:id="rId13"/>
    <p:sldId id="464" r:id="rId14"/>
    <p:sldId id="465" r:id="rId15"/>
    <p:sldId id="466" r:id="rId16"/>
    <p:sldId id="467" r:id="rId17"/>
    <p:sldId id="478" r:id="rId18"/>
    <p:sldId id="479" r:id="rId19"/>
    <p:sldId id="480" r:id="rId20"/>
    <p:sldId id="481" r:id="rId21"/>
    <p:sldId id="468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06804-513B-4D35-B90C-EEA74502E27F}" v="4" dt="2023-03-07T18:38:30.496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78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8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7D506804-513B-4D35-B90C-EEA74502E27F}"/>
    <pc:docChg chg="custSel delSld modSld">
      <pc:chgData name="Stijn Weijermars" userId="2933e1d2-70ff-47b3-ad61-d61e32fda646" providerId="ADAL" clId="{7D506804-513B-4D35-B90C-EEA74502E27F}" dt="2023-03-08T13:16:45.393" v="197" actId="313"/>
      <pc:docMkLst>
        <pc:docMk/>
      </pc:docMkLst>
      <pc:sldChg chg="modSp mod">
        <pc:chgData name="Stijn Weijermars" userId="2933e1d2-70ff-47b3-ad61-d61e32fda646" providerId="ADAL" clId="{7D506804-513B-4D35-B90C-EEA74502E27F}" dt="2023-03-08T13:16:45.393" v="197" actId="313"/>
        <pc:sldMkLst>
          <pc:docMk/>
          <pc:sldMk cId="2705142554" sldId="256"/>
        </pc:sldMkLst>
        <pc:spChg chg="mod">
          <ac:chgData name="Stijn Weijermars" userId="2933e1d2-70ff-47b3-ad61-d61e32fda646" providerId="ADAL" clId="{7D506804-513B-4D35-B90C-EEA74502E27F}" dt="2023-03-08T13:16:45.393" v="197" actId="313"/>
          <ac:spMkLst>
            <pc:docMk/>
            <pc:sldMk cId="2705142554" sldId="256"/>
            <ac:spMk id="2" creationId="{D86A51F9-E26B-285A-FCBF-293E93CA9762}"/>
          </ac:spMkLst>
        </pc:spChg>
        <pc:spChg chg="mod">
          <ac:chgData name="Stijn Weijermars" userId="2933e1d2-70ff-47b3-ad61-d61e32fda646" providerId="ADAL" clId="{7D506804-513B-4D35-B90C-EEA74502E27F}" dt="2023-03-07T18:11:37.801" v="125" actId="20577"/>
          <ac:spMkLst>
            <pc:docMk/>
            <pc:sldMk cId="2705142554" sldId="256"/>
            <ac:spMk id="3" creationId="{FAE360C2-587C-8F38-97C4-689735B5BDF0}"/>
          </ac:spMkLst>
        </pc:spChg>
      </pc:sldChg>
      <pc:sldChg chg="del">
        <pc:chgData name="Stijn Weijermars" userId="2933e1d2-70ff-47b3-ad61-d61e32fda646" providerId="ADAL" clId="{7D506804-513B-4D35-B90C-EEA74502E27F}" dt="2023-03-07T18:14:55.537" v="126" actId="47"/>
        <pc:sldMkLst>
          <pc:docMk/>
          <pc:sldMk cId="1095678550" sldId="257"/>
        </pc:sldMkLst>
      </pc:sldChg>
      <pc:sldChg chg="del">
        <pc:chgData name="Stijn Weijermars" userId="2933e1d2-70ff-47b3-ad61-d61e32fda646" providerId="ADAL" clId="{7D506804-513B-4D35-B90C-EEA74502E27F}" dt="2023-03-07T18:15:05.031" v="127" actId="47"/>
        <pc:sldMkLst>
          <pc:docMk/>
          <pc:sldMk cId="2761992595" sldId="258"/>
        </pc:sldMkLst>
      </pc:sldChg>
      <pc:sldChg chg="modSp mod">
        <pc:chgData name="Stijn Weijermars" userId="2933e1d2-70ff-47b3-ad61-d61e32fda646" providerId="ADAL" clId="{7D506804-513B-4D35-B90C-EEA74502E27F}" dt="2023-03-07T18:18:23.076" v="161" actId="1037"/>
        <pc:sldMkLst>
          <pc:docMk/>
          <pc:sldMk cId="116141778" sldId="458"/>
        </pc:sldMkLst>
        <pc:picChg chg="mod">
          <ac:chgData name="Stijn Weijermars" userId="2933e1d2-70ff-47b3-ad61-d61e32fda646" providerId="ADAL" clId="{7D506804-513B-4D35-B90C-EEA74502E27F}" dt="2023-03-07T18:18:23.076" v="161" actId="1037"/>
          <ac:picMkLst>
            <pc:docMk/>
            <pc:sldMk cId="116141778" sldId="458"/>
            <ac:picMk id="4" creationId="{09FE813C-4BEE-4BFE-A910-F0E39CA18E17}"/>
          </ac:picMkLst>
        </pc:picChg>
        <pc:picChg chg="mod">
          <ac:chgData name="Stijn Weijermars" userId="2933e1d2-70ff-47b3-ad61-d61e32fda646" providerId="ADAL" clId="{7D506804-513B-4D35-B90C-EEA74502E27F}" dt="2023-03-07T18:18:23.076" v="161" actId="1037"/>
          <ac:picMkLst>
            <pc:docMk/>
            <pc:sldMk cId="116141778" sldId="458"/>
            <ac:picMk id="5" creationId="{920B5985-9BE5-4032-9370-B186C7D30AFC}"/>
          </ac:picMkLst>
        </pc:picChg>
        <pc:picChg chg="mod">
          <ac:chgData name="Stijn Weijermars" userId="2933e1d2-70ff-47b3-ad61-d61e32fda646" providerId="ADAL" clId="{7D506804-513B-4D35-B90C-EEA74502E27F}" dt="2023-03-07T18:18:23.076" v="161" actId="1037"/>
          <ac:picMkLst>
            <pc:docMk/>
            <pc:sldMk cId="116141778" sldId="458"/>
            <ac:picMk id="6" creationId="{F646480D-1474-492C-A68D-393D9261A0DD}"/>
          </ac:picMkLst>
        </pc:picChg>
      </pc:sldChg>
      <pc:sldChg chg="del">
        <pc:chgData name="Stijn Weijermars" userId="2933e1d2-70ff-47b3-ad61-d61e32fda646" providerId="ADAL" clId="{7D506804-513B-4D35-B90C-EEA74502E27F}" dt="2023-03-07T18:18:02.276" v="128" actId="47"/>
        <pc:sldMkLst>
          <pc:docMk/>
          <pc:sldMk cId="3330385739" sldId="459"/>
        </pc:sldMkLst>
      </pc:sldChg>
      <pc:sldChg chg="delSp mod">
        <pc:chgData name="Stijn Weijermars" userId="2933e1d2-70ff-47b3-ad61-d61e32fda646" providerId="ADAL" clId="{7D506804-513B-4D35-B90C-EEA74502E27F}" dt="2023-03-07T18:21:51.462" v="162" actId="478"/>
        <pc:sldMkLst>
          <pc:docMk/>
          <pc:sldMk cId="3599435199" sldId="465"/>
        </pc:sldMkLst>
        <pc:spChg chg="del">
          <ac:chgData name="Stijn Weijermars" userId="2933e1d2-70ff-47b3-ad61-d61e32fda646" providerId="ADAL" clId="{7D506804-513B-4D35-B90C-EEA74502E27F}" dt="2023-03-07T18:21:51.462" v="162" actId="478"/>
          <ac:spMkLst>
            <pc:docMk/>
            <pc:sldMk cId="3599435199" sldId="465"/>
            <ac:spMk id="4" creationId="{27AB5810-23EA-43E7-815F-F7BB44C10F87}"/>
          </ac:spMkLst>
        </pc:spChg>
      </pc:sldChg>
      <pc:sldChg chg="modSp mod">
        <pc:chgData name="Stijn Weijermars" userId="2933e1d2-70ff-47b3-ad61-d61e32fda646" providerId="ADAL" clId="{7D506804-513B-4D35-B90C-EEA74502E27F}" dt="2023-03-07T18:24:37.410" v="163" actId="1076"/>
        <pc:sldMkLst>
          <pc:docMk/>
          <pc:sldMk cId="2147413241" sldId="466"/>
        </pc:sldMkLst>
        <pc:picChg chg="mod">
          <ac:chgData name="Stijn Weijermars" userId="2933e1d2-70ff-47b3-ad61-d61e32fda646" providerId="ADAL" clId="{7D506804-513B-4D35-B90C-EEA74502E27F}" dt="2023-03-07T18:24:37.410" v="163" actId="1076"/>
          <ac:picMkLst>
            <pc:docMk/>
            <pc:sldMk cId="2147413241" sldId="466"/>
            <ac:picMk id="6" creationId="{C3DF71EC-6268-4648-9465-D905CB16ACC0}"/>
          </ac:picMkLst>
        </pc:picChg>
      </pc:sldChg>
      <pc:sldChg chg="modSp mod">
        <pc:chgData name="Stijn Weijermars" userId="2933e1d2-70ff-47b3-ad61-d61e32fda646" providerId="ADAL" clId="{7D506804-513B-4D35-B90C-EEA74502E27F}" dt="2023-03-07T18:38:35.116" v="196" actId="27636"/>
        <pc:sldMkLst>
          <pc:docMk/>
          <pc:sldMk cId="3254222380" sldId="468"/>
        </pc:sldMkLst>
        <pc:spChg chg="mod">
          <ac:chgData name="Stijn Weijermars" userId="2933e1d2-70ff-47b3-ad61-d61e32fda646" providerId="ADAL" clId="{7D506804-513B-4D35-B90C-EEA74502E27F}" dt="2023-03-07T18:38:35.116" v="196" actId="27636"/>
          <ac:spMkLst>
            <pc:docMk/>
            <pc:sldMk cId="3254222380" sldId="468"/>
            <ac:spMk id="3" creationId="{6E73DADF-4529-4D4C-BCA5-F80A645BA0B4}"/>
          </ac:spMkLst>
        </pc:spChg>
        <pc:spChg chg="mod">
          <ac:chgData name="Stijn Weijermars" userId="2933e1d2-70ff-47b3-ad61-d61e32fda646" providerId="ADAL" clId="{7D506804-513B-4D35-B90C-EEA74502E27F}" dt="2023-03-07T18:38:35.108" v="195" actId="27636"/>
          <ac:spMkLst>
            <pc:docMk/>
            <pc:sldMk cId="3254222380" sldId="468"/>
            <ac:spMk id="4" creationId="{29DD8BAA-570D-42C6-994A-FC0C07F480E7}"/>
          </ac:spMkLst>
        </pc:spChg>
      </pc:sldChg>
      <pc:sldChg chg="modSp mod">
        <pc:chgData name="Stijn Weijermars" userId="2933e1d2-70ff-47b3-ad61-d61e32fda646" providerId="ADAL" clId="{7D506804-513B-4D35-B90C-EEA74502E27F}" dt="2023-03-07T18:37:44.673" v="192" actId="404"/>
        <pc:sldMkLst>
          <pc:docMk/>
          <pc:sldMk cId="3003754011" sldId="480"/>
        </pc:sldMkLst>
        <pc:spChg chg="mod">
          <ac:chgData name="Stijn Weijermars" userId="2933e1d2-70ff-47b3-ad61-d61e32fda646" providerId="ADAL" clId="{7D506804-513B-4D35-B90C-EEA74502E27F}" dt="2023-03-07T18:37:44.673" v="192" actId="404"/>
          <ac:spMkLst>
            <pc:docMk/>
            <pc:sldMk cId="3003754011" sldId="480"/>
            <ac:spMk id="3" creationId="{DBB63AA0-5FC6-467C-9B73-C807124D62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8-3-2023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60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6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7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8-3-2023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partementeneigenaar.nl/vve-onderhoud/energie/gezamenlijk-verwarmen---energie-besparen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pro.nl/programmas/tegenlicht/kijk/afleveringen/2012-2013/power-to-the-people.html" TargetMode="External"/><Relationship Id="rId3" Type="http://schemas.openxmlformats.org/officeDocument/2006/relationships/hyperlink" Target="https://samenom.nl/over-om/" TargetMode="External"/><Relationship Id="rId7" Type="http://schemas.openxmlformats.org/officeDocument/2006/relationships/hyperlink" Target="https://www.vpro.nl/programmas/tegenlicht/kijk/afleveringen/2023-2024/samen-vergroenen.html" TargetMode="External"/><Relationship Id="rId2" Type="http://schemas.openxmlformats.org/officeDocument/2006/relationships/hyperlink" Target="https://www.klimaatverbond.nl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vpro.nl/programmas/tegenlicht/lees/artikelen/2021/de-energietransitie-verloopt-stroef-zo-kan-het-anders.html" TargetMode="External"/><Relationship Id="rId5" Type="http://schemas.openxmlformats.org/officeDocument/2006/relationships/hyperlink" Target="https://www.cooperatie.nl/" TargetMode="External"/><Relationship Id="rId4" Type="http://schemas.openxmlformats.org/officeDocument/2006/relationships/hyperlink" Target="https://ondernemersplein.kvk.nl/de-cooperatie/" TargetMode="External"/><Relationship Id="rId9" Type="http://schemas.openxmlformats.org/officeDocument/2006/relationships/hyperlink" Target="https://www.vpro.nl/programmas/tegenlicht/kijk/afleveringen/2018-2019/Voorbij-de-groene-horizon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kbladwarmtepompen.nl/sector/artikel/2018/11/systeemkeuze-een-collectieve-bron-of-individuele-warmtepompen-101391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A51F9-E26B-285A-FCBF-293E93CA9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Athletics" panose="02000000000000000000" pitchFamily="2" charset="0"/>
              </a:rPr>
              <a:t>Gebieds- en energie coöperaties &amp; collectieve energiesystemen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AE360C2-587C-8F38-97C4-689735B5B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latin typeface="Athletics" panose="02000000000000000000" pitchFamily="2" charset="0"/>
              </a:rPr>
              <a:t>Water &amp; Energie Community verbonden </a:t>
            </a:r>
          </a:p>
          <a:p>
            <a:r>
              <a:rPr lang="nl-NL" dirty="0">
                <a:latin typeface="Athletics" panose="02000000000000000000" pitchFamily="2" charset="0"/>
              </a:rPr>
              <a:t>Les 2</a:t>
            </a:r>
          </a:p>
        </p:txBody>
      </p:sp>
    </p:spTree>
    <p:extLst>
      <p:ext uri="{BB962C8B-B14F-4D97-AF65-F5344CB8AC3E}">
        <p14:creationId xmlns:p14="http://schemas.microsoft.com/office/powerpoint/2010/main" val="270514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D3C76-6C3E-4B05-ADF6-F915ED0F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736" y="274638"/>
            <a:ext cx="9164664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800" dirty="0"/>
              <a:t>Collectieve systemen voor het opwekken van elektriciteit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A94D076-C61E-42AA-B442-F3D07D31E9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624" r="15958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0FB5173-2201-4C4F-BE64-9D8E36FF14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068248"/>
            <a:ext cx="5384800" cy="35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86E35-0026-40C1-8B7C-EBD95B7A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Hoe regel je een collectief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A5C31D-B33E-4BF9-8D1E-EFFB7BEF8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3302" y="1600201"/>
            <a:ext cx="418109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Op het moment dat je elektriciteit produceert mag je dit niet zomaar leveren aan bijvoorbeeld je buren. </a:t>
            </a:r>
          </a:p>
          <a:p>
            <a:pPr marL="0" indent="0">
              <a:buNone/>
            </a:pPr>
            <a:r>
              <a:rPr lang="nl-NL" sz="2400" dirty="0"/>
              <a:t>Je wordt dan een producent; je moet dan voldoen aan de nodige regels</a:t>
            </a:r>
          </a:p>
        </p:txBody>
      </p:sp>
    </p:spTree>
    <p:extLst>
      <p:ext uri="{BB962C8B-B14F-4D97-AF65-F5344CB8AC3E}">
        <p14:creationId xmlns:p14="http://schemas.microsoft.com/office/powerpoint/2010/main" val="3599435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05028BE-D892-4772-ABB5-1C4C2A32E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8" t="8341" r="3644" b="27447"/>
          <a:stretch/>
        </p:blipFill>
        <p:spPr>
          <a:xfrm>
            <a:off x="1782304" y="836342"/>
            <a:ext cx="10409695" cy="395763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3DF71EC-6268-4648-9465-D905CB16A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618" y="4641693"/>
            <a:ext cx="4917784" cy="12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1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C2CBC5-1F8A-4E67-BE57-4D0D63D89D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12822" y="2860177"/>
            <a:ext cx="7671042" cy="26369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A0B0C0-E97F-4111-9E43-626BFC946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822" y="1046781"/>
            <a:ext cx="37242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FE153-63E5-4141-B6FF-9062CF77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4EB3D-D8FC-437C-8C43-824EA9922C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Oprichten van een energie-coöperatie</a:t>
            </a:r>
          </a:p>
          <a:p>
            <a:endParaRPr lang="nl-NL" dirty="0"/>
          </a:p>
          <a:p>
            <a:r>
              <a:rPr lang="nl-NL" dirty="0"/>
              <a:t>Salderen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6505FC-2747-46EF-A7D9-E7666723B7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In de toekomst ontstaan er naar verwachting meer mogelijkheden door de ontwikkeling van het zogenoemde </a:t>
            </a:r>
            <a:r>
              <a:rPr lang="nl-NL" dirty="0" err="1"/>
              <a:t>smartgrid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3908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B6EE59C-A948-4972-87F0-60E95E2DF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751" y="309239"/>
            <a:ext cx="588645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83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A285B-12B5-47EF-AE82-C9DDED51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Collectieve energie systemen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B63AA0-5FC6-467C-9B73-C807124D6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Welke voordelen zijn er?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sz="2200" dirty="0">
                <a:hlinkClick r:id="rId2"/>
              </a:rPr>
              <a:t>www.appartementeneigenaar.nl/vve-onderhoud/energie/gezamenlijk-verwarmen---energie-besparen</a:t>
            </a:r>
            <a:endParaRPr lang="nl-NL" sz="22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3754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A285B-12B5-47EF-AE82-C9DDED51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Collectieve energie systemen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B63AA0-5FC6-467C-9B73-C807124D6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nadelen zijn er?</a:t>
            </a:r>
          </a:p>
        </p:txBody>
      </p:sp>
    </p:spTree>
    <p:extLst>
      <p:ext uri="{BB962C8B-B14F-4D97-AF65-F5344CB8AC3E}">
        <p14:creationId xmlns:p14="http://schemas.microsoft.com/office/powerpoint/2010/main" val="3546716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4968B-78E3-40A5-97E2-EDD4A717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73DADF-4529-4D4C-BCA5-F80A645BA0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prstClr val="black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https://www.klimaatverbond.nl/</a:t>
            </a:r>
            <a:endParaRPr lang="nl-NL" dirty="0">
              <a:solidFill>
                <a:prstClr val="black"/>
              </a:solidFill>
              <a:latin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https://samenom.nl/over-om/</a:t>
            </a:r>
            <a:endParaRPr lang="nl-NL" dirty="0">
              <a:solidFill>
                <a:prstClr val="black"/>
              </a:solidFill>
              <a:latin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https://ondernemersplein.kvk.nl/de-cooperatie/</a:t>
            </a:r>
            <a:endParaRPr lang="nl-NL" dirty="0">
              <a:solidFill>
                <a:prstClr val="black"/>
              </a:solidFill>
              <a:latin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https://www.cooperatie.nl/</a:t>
            </a:r>
            <a:endParaRPr lang="nl-NL" dirty="0">
              <a:solidFill>
                <a:prstClr val="black"/>
              </a:solidFill>
              <a:latin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  <a:hlinkClick r:id="rId6"/>
              </a:rPr>
              <a:t>https://www.vpro.nl/programmas/tegenlicht/lees/artikelen/2021/de-energietransitie-verloopt-stroef-zo-kan-het-anders.html</a:t>
            </a:r>
            <a:endParaRPr lang="nl-NL" dirty="0">
              <a:solidFill>
                <a:prstClr val="black"/>
              </a:solidFill>
              <a:latin typeface="Calibri"/>
            </a:endParaRPr>
          </a:p>
          <a:p>
            <a:r>
              <a:rPr lang="nl-NL">
                <a:solidFill>
                  <a:prstClr val="black"/>
                </a:solidFill>
                <a:latin typeface="Calibri"/>
              </a:rPr>
              <a:t>https://www.vprogids.nl/2023/7/inhoud/artikelen/p10-Samen-voor-ons-allen.html</a:t>
            </a:r>
            <a:endParaRPr lang="nl-NL" dirty="0">
              <a:solidFill>
                <a:prstClr val="black"/>
              </a:solidFill>
              <a:latin typeface="Calibri"/>
            </a:endParaRP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DD8BAA-570D-42C6-994A-FC0C07F480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Tegenlicht</a:t>
            </a:r>
          </a:p>
          <a:p>
            <a:r>
              <a:rPr lang="nl-NL" dirty="0">
                <a:hlinkClick r:id="rId7"/>
              </a:rPr>
              <a:t>Samen </a:t>
            </a:r>
            <a:r>
              <a:rPr lang="nl-NL" dirty="0" err="1">
                <a:hlinkClick r:id="rId7"/>
              </a:rPr>
              <a:t>vergroenen</a:t>
            </a:r>
            <a:endParaRPr lang="nl-NL" dirty="0"/>
          </a:p>
          <a:p>
            <a:r>
              <a:rPr lang="nl-NL" dirty="0">
                <a:hlinkClick r:id="rId8"/>
              </a:rPr>
              <a:t>Power </a:t>
            </a:r>
            <a:r>
              <a:rPr lang="nl-NL" dirty="0" err="1">
                <a:hlinkClick r:id="rId8"/>
              </a:rPr>
              <a:t>to</a:t>
            </a:r>
            <a:r>
              <a:rPr lang="nl-NL" dirty="0">
                <a:hlinkClick r:id="rId8"/>
              </a:rPr>
              <a:t> </a:t>
            </a:r>
            <a:r>
              <a:rPr lang="nl-NL" dirty="0" err="1">
                <a:hlinkClick r:id="rId8"/>
              </a:rPr>
              <a:t>the</a:t>
            </a:r>
            <a:r>
              <a:rPr lang="nl-NL" dirty="0">
                <a:hlinkClick r:id="rId8"/>
              </a:rPr>
              <a:t> </a:t>
            </a:r>
            <a:r>
              <a:rPr lang="nl-NL" dirty="0" err="1">
                <a:hlinkClick r:id="rId8"/>
              </a:rPr>
              <a:t>people</a:t>
            </a:r>
            <a:endParaRPr lang="nl-NL" dirty="0"/>
          </a:p>
          <a:p>
            <a:r>
              <a:rPr lang="nl-NL" dirty="0">
                <a:hlinkClick r:id="rId9"/>
              </a:rPr>
              <a:t>Voorbij de groene horizon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422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43BDE92-ED19-4E97-B40D-4CF7DE212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Er bestaan verschillende definities van de coöperatie, maar er is steeds een aantal overeenkomsten:</a:t>
            </a:r>
          </a:p>
          <a:p>
            <a:pPr lvl="1"/>
            <a:r>
              <a:rPr lang="nl-NL" dirty="0"/>
              <a:t>Het is een zelfstandige organisatie.</a:t>
            </a:r>
          </a:p>
          <a:p>
            <a:pPr lvl="1"/>
            <a:r>
              <a:rPr lang="nl-NL" dirty="0"/>
              <a:t>De organisatie voert een onderneming.</a:t>
            </a:r>
          </a:p>
          <a:p>
            <a:pPr lvl="1"/>
            <a:r>
              <a:rPr lang="nl-NL" dirty="0"/>
              <a:t>Er is sprake van vrijwillig lidmaatschap.</a:t>
            </a:r>
          </a:p>
          <a:p>
            <a:pPr lvl="1"/>
            <a:r>
              <a:rPr lang="nl-NL" dirty="0"/>
              <a:t>De leden zijn eigenaar van het bedrijf.</a:t>
            </a:r>
          </a:p>
          <a:p>
            <a:pPr lvl="1"/>
            <a:r>
              <a:rPr lang="nl-NL" dirty="0"/>
              <a:t>De leden hebben zeggenschap over de koers van het bedrijf.</a:t>
            </a:r>
          </a:p>
          <a:p>
            <a:pPr lvl="1"/>
            <a:r>
              <a:rPr lang="nl-NL" dirty="0"/>
              <a:t>Leden hebben naast het lidmaatschap een zakelijke relatie met de onderneming.</a:t>
            </a:r>
          </a:p>
          <a:p>
            <a:pPr lvl="1"/>
            <a:r>
              <a:rPr lang="nl-NL" dirty="0"/>
              <a:t>De winst gaat naar de leden.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530891-E9DF-49EA-A41F-FB550918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Coöperatie</a:t>
            </a:r>
          </a:p>
        </p:txBody>
      </p:sp>
    </p:spTree>
    <p:extLst>
      <p:ext uri="{BB962C8B-B14F-4D97-AF65-F5344CB8AC3E}">
        <p14:creationId xmlns:p14="http://schemas.microsoft.com/office/powerpoint/2010/main" val="198441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C2666B0-7167-410E-ACFA-91179A025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388" y="1110563"/>
            <a:ext cx="9145870" cy="44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9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47713-43A3-4D46-B2FF-01F7BFC7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varianten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7D2C8C7-6C88-4139-8021-B136E6570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2533" y="1013432"/>
            <a:ext cx="9454729" cy="48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9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4E967-E921-4851-B4BD-AEA75B1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 met andere type organisaties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786C822-F041-4F72-A03C-BFBAA6711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385" y="1569663"/>
            <a:ext cx="9998749" cy="307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3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9FE813C-4BEE-4BFE-A910-F0E39CA18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49" y="1096592"/>
            <a:ext cx="5393908" cy="332641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20B5985-9BE5-4032-9370-B186C7D30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080" y="3812814"/>
            <a:ext cx="5393908" cy="26480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46480D-1474-492C-A68D-393D9261A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619" y="-57150"/>
            <a:ext cx="2304081" cy="39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72A51-E97D-4138-A588-A371AF34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Collectieve energie systemen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95DDE-B092-432D-B128-A6746334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ken je?</a:t>
            </a:r>
          </a:p>
        </p:txBody>
      </p:sp>
    </p:spTree>
    <p:extLst>
      <p:ext uri="{BB962C8B-B14F-4D97-AF65-F5344CB8AC3E}">
        <p14:creationId xmlns:p14="http://schemas.microsoft.com/office/powerpoint/2010/main" val="252046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7C889-0B33-4808-A190-8418EBCE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Collectieve installaties met warmtepompen</a:t>
            </a:r>
          </a:p>
        </p:txBody>
      </p:sp>
      <p:pic>
        <p:nvPicPr>
          <p:cNvPr id="1026" name="Picture 2" descr="Warmtepomp energie bronnen | Huis in 2019 - Geothermal energy">
            <a:extLst>
              <a:ext uri="{FF2B5EF4-FFF2-40B4-BE49-F238E27FC236}">
                <a16:creationId xmlns:a16="http://schemas.microsoft.com/office/drawing/2014/main" id="{3C04A8D0-D1AD-40EF-8497-CC20CC085F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84" y="1196975"/>
            <a:ext cx="7256094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11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4BA03-F50D-4433-A9E2-3EF5DCED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Collectieve installaties met warmtepompen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F3EC5BA-6623-40C0-8BDA-02090B7A1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9648" y="1196975"/>
            <a:ext cx="8218367" cy="4929188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C046CA9-009C-4025-8E9A-670F93359313}"/>
              </a:ext>
            </a:extLst>
          </p:cNvPr>
          <p:cNvSpPr/>
          <p:nvPr/>
        </p:nvSpPr>
        <p:spPr>
          <a:xfrm>
            <a:off x="3049648" y="6340678"/>
            <a:ext cx="2419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vakbladwarmtepompen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9625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0C042BA0-5779-4559-897B-B24027266962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2c4f0c93-2979-4f27-aab2-70de95932352"/>
    <ds:schemaRef ds:uri="34354c1b-6b8c-435b-ad50-990538c19557"/>
    <ds:schemaRef ds:uri="47a28104-336f-447d-946e-e305ac2bcd47"/>
    <ds:schemaRef ds:uri="c6f82ce1-f6df-49a5-8b49-cf8409a27a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292</Words>
  <Application>Microsoft Office PowerPoint</Application>
  <PresentationFormat>Breedbeeld</PresentationFormat>
  <Paragraphs>53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Athletics</vt:lpstr>
      <vt:lpstr>Calibri</vt:lpstr>
      <vt:lpstr>Calibri Light</vt:lpstr>
      <vt:lpstr>Kantoorthema</vt:lpstr>
      <vt:lpstr>Gebieds- en energie coöperaties &amp; collectieve energiesystemen</vt:lpstr>
      <vt:lpstr>Coöperatie</vt:lpstr>
      <vt:lpstr>PowerPoint-presentatie</vt:lpstr>
      <vt:lpstr>Verschillende varianten</vt:lpstr>
      <vt:lpstr>Verschillen met andere type organisaties</vt:lpstr>
      <vt:lpstr>PowerPoint-presentatie</vt:lpstr>
      <vt:lpstr>Collectieve energie systemen </vt:lpstr>
      <vt:lpstr>Collectieve installaties met warmtepompen</vt:lpstr>
      <vt:lpstr>Collectieve installaties met warmtepompen</vt:lpstr>
      <vt:lpstr>Collectieve systemen voor het opwekken van elektriciteit</vt:lpstr>
      <vt:lpstr>Hoe regel je een collectief ?</vt:lpstr>
      <vt:lpstr>PowerPoint-presentatie</vt:lpstr>
      <vt:lpstr>PowerPoint-presentatie</vt:lpstr>
      <vt:lpstr>Of</vt:lpstr>
      <vt:lpstr>PowerPoint-presentatie</vt:lpstr>
      <vt:lpstr>Collectieve energie systemen</vt:lpstr>
      <vt:lpstr>Collectieve energie systemen</vt:lpstr>
      <vt:lpstr>Bronnen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Stijn Weijermars</cp:lastModifiedBy>
  <cp:revision>2</cp:revision>
  <dcterms:created xsi:type="dcterms:W3CDTF">2021-07-07T07:37:45Z</dcterms:created>
  <dcterms:modified xsi:type="dcterms:W3CDTF">2023-03-08T13:16:54Z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TriggerFlowInfo">
    <vt:lpwstr/>
  </property>
  <property fmtid="{D5CDD505-2E9C-101B-9397-08002B2CF9AE}" pid="4" name="_ExtendedDescription">
    <vt:lpwstr/>
  </property>
  <property fmtid="{D5CDD505-2E9C-101B-9397-08002B2CF9AE}" pid="5" name="MediaServiceImageTags">
    <vt:lpwstr/>
  </property>
</Properties>
</file>